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8" r:id="rId8"/>
    <p:sldId id="269" r:id="rId9"/>
    <p:sldId id="270" r:id="rId10"/>
    <p:sldId id="273" r:id="rId11"/>
    <p:sldId id="272" r:id="rId12"/>
    <p:sldId id="265"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ject">
    <p:spTree>
      <p:nvGrpSpPr>
        <p:cNvPr id="1" name=""/>
        <p:cNvGrpSpPr/>
        <p:nvPr/>
      </p:nvGrpSpPr>
      <p:grpSpPr>
        <a:xfrm>
          <a:off x="0" y="0"/>
          <a:ext cx="0" cy="0"/>
          <a:chOff x="0" y="0"/>
          <a:chExt cx="0" cy="0"/>
        </a:xfrm>
      </p:grpSpPr>
      <p:sp>
        <p:nvSpPr>
          <p:cNvPr id="2" name="Tijdelijke aanduiding voor inhoud 1"/>
          <p:cNvSpPr>
            <a:spLocks noGrp="1"/>
          </p:cNvSpPr>
          <p:nvPr>
            <p:ph/>
          </p:nvPr>
        </p:nvSpPr>
        <p:spPr>
          <a:xfrm>
            <a:off x="457200" y="274638"/>
            <a:ext cx="8229600" cy="585152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EE50FEE8-86D6-45A0-8AB3-2D5A1EAD7707}"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6E1267F-5C3E-440B-8AC3-2C6F3F4E529C}" type="datetimeFigureOut">
              <a:rPr lang="nl-NL" smtClean="0"/>
              <a:pPr/>
              <a:t>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6E1267F-5C3E-440B-8AC3-2C6F3F4E529C}" type="datetimeFigureOut">
              <a:rPr lang="nl-NL" smtClean="0"/>
              <a:pPr/>
              <a:t>3-12-2014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6E1267F-5C3E-440B-8AC3-2C6F3F4E529C}" type="datetimeFigureOut">
              <a:rPr lang="nl-NL" smtClean="0"/>
              <a:pPr/>
              <a:t>3-12-2014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6E1267F-5C3E-440B-8AC3-2C6F3F4E529C}" type="datetimeFigureOut">
              <a:rPr lang="nl-NL" smtClean="0"/>
              <a:pPr/>
              <a:t>3-12-2014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6E1267F-5C3E-440B-8AC3-2C6F3F4E529C}" type="datetimeFigureOut">
              <a:rPr lang="nl-NL" smtClean="0"/>
              <a:pPr/>
              <a:t>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6E1267F-5C3E-440B-8AC3-2C6F3F4E529C}" type="datetimeFigureOut">
              <a:rPr lang="nl-NL" smtClean="0"/>
              <a:pPr/>
              <a:t>3-12-2014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0369993-670B-4118-9AF3-77FB72BE5A7C}"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1267F-5C3E-440B-8AC3-2C6F3F4E529C}" type="datetimeFigureOut">
              <a:rPr lang="nl-NL" smtClean="0"/>
              <a:pPr/>
              <a:t>3-12-2014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69993-670B-4118-9AF3-77FB72BE5A7C}"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KWRUb9P3UU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smtClean="0"/>
              <a:t>Par. 29.7.1 </a:t>
            </a:r>
            <a:r>
              <a:rPr lang="en-US" sz="3200" dirty="0" err="1" smtClean="0"/>
              <a:t>Vaccineren</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en-US" sz="2000" dirty="0" err="1" smtClean="0"/>
              <a:t>Inenting</a:t>
            </a:r>
            <a:r>
              <a:rPr lang="en-US" sz="2000" dirty="0" smtClean="0"/>
              <a:t> </a:t>
            </a:r>
            <a:r>
              <a:rPr lang="en-US" sz="2000" dirty="0" err="1" smtClean="0"/>
              <a:t>tegen</a:t>
            </a:r>
            <a:r>
              <a:rPr lang="en-US" sz="2000" dirty="0" smtClean="0"/>
              <a:t> </a:t>
            </a:r>
            <a:r>
              <a:rPr lang="en-US" sz="2000" dirty="0" err="1" smtClean="0"/>
              <a:t>allerlei</a:t>
            </a:r>
            <a:r>
              <a:rPr lang="en-US" sz="2000" dirty="0" smtClean="0"/>
              <a:t> </a:t>
            </a:r>
            <a:r>
              <a:rPr lang="en-US" sz="2000" dirty="0" err="1" smtClean="0"/>
              <a:t>ziekten</a:t>
            </a:r>
            <a:r>
              <a:rPr lang="en-US" sz="2000" dirty="0" smtClean="0"/>
              <a:t> die </a:t>
            </a:r>
            <a:r>
              <a:rPr lang="en-US" sz="2000" dirty="0" err="1" smtClean="0"/>
              <a:t>gevaarlijk</a:t>
            </a:r>
            <a:r>
              <a:rPr lang="en-US" sz="2000" dirty="0" smtClean="0"/>
              <a:t> </a:t>
            </a:r>
            <a:r>
              <a:rPr lang="en-US" sz="2000" dirty="0" err="1" smtClean="0"/>
              <a:t>zijn</a:t>
            </a:r>
            <a:endParaRPr lang="en-US" sz="2000" dirty="0" smtClean="0"/>
          </a:p>
          <a:p>
            <a:r>
              <a:rPr lang="en-US" sz="2000" dirty="0" err="1" smtClean="0"/>
              <a:t>Vaccin</a:t>
            </a:r>
            <a:r>
              <a:rPr lang="en-US" sz="2000" dirty="0" smtClean="0"/>
              <a:t> </a:t>
            </a:r>
            <a:r>
              <a:rPr lang="en-US" sz="2000" dirty="0" err="1" smtClean="0"/>
              <a:t>bevat</a:t>
            </a:r>
            <a:r>
              <a:rPr lang="en-US" sz="2000" dirty="0" smtClean="0"/>
              <a:t>: </a:t>
            </a:r>
            <a:r>
              <a:rPr lang="en-US" sz="2000" dirty="0" err="1" smtClean="0"/>
              <a:t>dode</a:t>
            </a:r>
            <a:r>
              <a:rPr lang="en-US" sz="2000" dirty="0" smtClean="0"/>
              <a:t> of </a:t>
            </a:r>
            <a:r>
              <a:rPr lang="en-US" sz="2000" dirty="0" err="1" smtClean="0"/>
              <a:t>verzwakte</a:t>
            </a:r>
            <a:r>
              <a:rPr lang="en-US" sz="2000" dirty="0" smtClean="0"/>
              <a:t> </a:t>
            </a:r>
            <a:r>
              <a:rPr lang="en-US" sz="2000" dirty="0" err="1" smtClean="0"/>
              <a:t>ziekteverwekker</a:t>
            </a:r>
            <a:endParaRPr lang="en-US" sz="2000" dirty="0" smtClean="0"/>
          </a:p>
          <a:p>
            <a:r>
              <a:rPr lang="en-US" sz="2000" dirty="0" smtClean="0"/>
              <a:t>T-</a:t>
            </a:r>
            <a:r>
              <a:rPr lang="en-US" sz="2000" dirty="0" err="1" smtClean="0"/>
              <a:t>lymfocyten</a:t>
            </a:r>
            <a:r>
              <a:rPr lang="en-US" sz="2000" dirty="0" smtClean="0"/>
              <a:t> </a:t>
            </a:r>
            <a:r>
              <a:rPr lang="en-US" sz="2000" dirty="0" err="1" smtClean="0"/>
              <a:t>herkennen</a:t>
            </a:r>
            <a:r>
              <a:rPr lang="en-US" sz="2000" dirty="0" smtClean="0"/>
              <a:t> </a:t>
            </a:r>
            <a:r>
              <a:rPr lang="en-US" sz="2000" dirty="0" err="1" smtClean="0"/>
              <a:t>deze</a:t>
            </a:r>
            <a:r>
              <a:rPr lang="en-US" sz="2000" dirty="0" smtClean="0"/>
              <a:t> </a:t>
            </a:r>
            <a:r>
              <a:rPr lang="en-US" sz="2000" dirty="0" err="1" smtClean="0"/>
              <a:t>stoffen</a:t>
            </a:r>
            <a:r>
              <a:rPr lang="en-US" sz="2000" dirty="0" smtClean="0"/>
              <a:t> </a:t>
            </a:r>
            <a:r>
              <a:rPr lang="en-US" sz="2000" dirty="0" err="1" smtClean="0"/>
              <a:t>als</a:t>
            </a:r>
            <a:r>
              <a:rPr lang="en-US" sz="2000" dirty="0" smtClean="0"/>
              <a:t> </a:t>
            </a:r>
            <a:r>
              <a:rPr lang="en-US" sz="2000" dirty="0" err="1" smtClean="0"/>
              <a:t>antigenen</a:t>
            </a:r>
            <a:r>
              <a:rPr lang="en-US" sz="2000" dirty="0" smtClean="0"/>
              <a:t> en </a:t>
            </a:r>
            <a:r>
              <a:rPr lang="en-US" sz="2000" dirty="0" err="1" smtClean="0"/>
              <a:t>zetten</a:t>
            </a:r>
            <a:r>
              <a:rPr lang="en-US" sz="2000" dirty="0" smtClean="0"/>
              <a:t> het </a:t>
            </a:r>
            <a:r>
              <a:rPr lang="en-US" sz="2000" dirty="0" err="1" smtClean="0"/>
              <a:t>immuunsysteem</a:t>
            </a:r>
            <a:r>
              <a:rPr lang="en-US" sz="2000" dirty="0" smtClean="0"/>
              <a:t> </a:t>
            </a:r>
            <a:r>
              <a:rPr lang="en-US" sz="2000" dirty="0" err="1" smtClean="0"/>
              <a:t>aan</a:t>
            </a:r>
            <a:r>
              <a:rPr lang="en-US" sz="2000" dirty="0" smtClean="0"/>
              <a:t> tot de </a:t>
            </a:r>
            <a:r>
              <a:rPr lang="en-US" sz="2000" dirty="0" err="1" smtClean="0"/>
              <a:t>afweer</a:t>
            </a:r>
            <a:r>
              <a:rPr lang="en-US" sz="2000" dirty="0" smtClean="0"/>
              <a:t> met </a:t>
            </a:r>
            <a:r>
              <a:rPr lang="en-US" sz="2000" dirty="0" err="1" smtClean="0"/>
              <a:t>antistoffen</a:t>
            </a:r>
            <a:r>
              <a:rPr lang="en-US" sz="2000" dirty="0" smtClean="0"/>
              <a:t> en B-</a:t>
            </a:r>
            <a:r>
              <a:rPr lang="en-US" sz="2000" dirty="0" err="1" smtClean="0"/>
              <a:t>geheugencellen</a:t>
            </a:r>
            <a:endParaRPr lang="en-US" sz="2000" dirty="0" smtClean="0"/>
          </a:p>
          <a:p>
            <a:pPr>
              <a:buNone/>
            </a:pPr>
            <a:endParaRPr lang="en-US" sz="2400" dirty="0"/>
          </a:p>
        </p:txBody>
      </p:sp>
      <p:pic>
        <p:nvPicPr>
          <p:cNvPr id="4" name="Afbeelding 3" descr="vaccineren en herhaling.jpg"/>
          <p:cNvPicPr>
            <a:picLocks noChangeAspect="1"/>
          </p:cNvPicPr>
          <p:nvPr/>
        </p:nvPicPr>
        <p:blipFill>
          <a:blip r:embed="rId2" cstate="print"/>
          <a:stretch>
            <a:fillRect/>
          </a:stretch>
        </p:blipFill>
        <p:spPr>
          <a:xfrm>
            <a:off x="467544" y="2564904"/>
            <a:ext cx="8236177" cy="41764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5" descr="P1030444"/>
          <p:cNvPicPr>
            <a:picLocks noGrp="1" noChangeAspect="1" noChangeArrowheads="1"/>
          </p:cNvPicPr>
          <p:nvPr>
            <p:ph/>
          </p:nvPr>
        </p:nvPicPr>
        <p:blipFill>
          <a:blip r:embed="rId2" cstate="print"/>
          <a:srcRect/>
          <a:stretch>
            <a:fillRect/>
          </a:stretch>
        </p:blipFill>
        <p:spPr>
          <a:xfrm>
            <a:off x="0" y="-26988"/>
            <a:ext cx="9144000" cy="6858001"/>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100" dirty="0" smtClean="0">
                <a:hlinkClick r:id="rId2"/>
              </a:rPr>
              <a:t>http://www.youtube.com/watch?v=KWRUb9P3UU4</a:t>
            </a:r>
            <a:r>
              <a:rPr lang="nl-NL" dirty="0" smtClean="0"/>
              <a:t/>
            </a:r>
            <a:br>
              <a:rPr lang="nl-NL" dirty="0" smtClean="0"/>
            </a:br>
            <a:r>
              <a:rPr lang="nl-NL" dirty="0" smtClean="0"/>
              <a:t>BLOEDGROEPEN en RESUSFACTOR</a:t>
            </a:r>
            <a:endParaRPr lang="nl-NL" dirty="0"/>
          </a:p>
        </p:txBody>
      </p:sp>
      <p:sp>
        <p:nvSpPr>
          <p:cNvPr id="3" name="Tijdelijke aanduiding voor inhoud 2"/>
          <p:cNvSpPr>
            <a:spLocks noGrp="1"/>
          </p:cNvSpPr>
          <p:nvPr>
            <p:ph idx="1"/>
          </p:nvPr>
        </p:nvSpPr>
        <p:spPr/>
        <p:txBody>
          <a:bodyPr/>
          <a:lstStyle/>
          <a:p>
            <a:r>
              <a:rPr lang="en-US" dirty="0" smtClean="0"/>
              <a:t>De </a:t>
            </a:r>
            <a:r>
              <a:rPr lang="en-US" dirty="0" err="1" smtClean="0"/>
              <a:t>volgende</a:t>
            </a:r>
            <a:r>
              <a:rPr lang="en-US" dirty="0" smtClean="0"/>
              <a:t> film (</a:t>
            </a:r>
            <a:r>
              <a:rPr lang="en-US" dirty="0" err="1" smtClean="0"/>
              <a:t>youtube</a:t>
            </a:r>
            <a:r>
              <a:rPr lang="en-US" dirty="0" smtClean="0"/>
              <a:t>) </a:t>
            </a:r>
            <a:r>
              <a:rPr lang="en-US" dirty="0" err="1" smtClean="0"/>
              <a:t>laat</a:t>
            </a:r>
            <a:r>
              <a:rPr lang="en-US" dirty="0" smtClean="0"/>
              <a:t> </a:t>
            </a:r>
            <a:r>
              <a:rPr lang="en-US" dirty="0" err="1" smtClean="0"/>
              <a:t>zien</a:t>
            </a:r>
            <a:r>
              <a:rPr lang="en-US" dirty="0" smtClean="0"/>
              <a:t> hoe het </a:t>
            </a:r>
            <a:r>
              <a:rPr lang="en-US" dirty="0" err="1" smtClean="0"/>
              <a:t>systeem</a:t>
            </a:r>
            <a:r>
              <a:rPr lang="en-US" dirty="0" smtClean="0"/>
              <a:t> van de </a:t>
            </a:r>
            <a:r>
              <a:rPr lang="en-US" dirty="0" err="1" smtClean="0"/>
              <a:t>bloedgroepen</a:t>
            </a:r>
            <a:r>
              <a:rPr lang="en-US" dirty="0" smtClean="0"/>
              <a:t> </a:t>
            </a:r>
            <a:r>
              <a:rPr lang="en-US" dirty="0" err="1" smtClean="0"/>
              <a:t>werkt</a:t>
            </a:r>
            <a:r>
              <a:rPr lang="en-US" dirty="0" smtClean="0"/>
              <a:t> </a:t>
            </a:r>
            <a:r>
              <a:rPr lang="en-US" dirty="0" err="1" smtClean="0"/>
              <a:t>bij</a:t>
            </a:r>
            <a:r>
              <a:rPr lang="en-US" dirty="0" smtClean="0"/>
              <a:t> </a:t>
            </a:r>
            <a:r>
              <a:rPr lang="en-US" dirty="0" err="1" smtClean="0"/>
              <a:t>bloedtransfusies</a:t>
            </a:r>
            <a:endParaRPr lang="en-US" dirty="0" smtClean="0"/>
          </a:p>
          <a:p>
            <a:r>
              <a:rPr lang="en-US" dirty="0" err="1" smtClean="0"/>
              <a:t>Bekijk</a:t>
            </a:r>
            <a:r>
              <a:rPr lang="en-US" dirty="0" smtClean="0"/>
              <a:t> </a:t>
            </a:r>
            <a:r>
              <a:rPr lang="en-US" dirty="0" err="1" smtClean="0"/>
              <a:t>deze</a:t>
            </a:r>
            <a:r>
              <a:rPr lang="en-US" dirty="0" smtClean="0"/>
              <a:t> </a:t>
            </a:r>
            <a:r>
              <a:rPr lang="en-US" dirty="0" err="1" smtClean="0"/>
              <a:t>redelijke</a:t>
            </a:r>
            <a:r>
              <a:rPr lang="en-US" dirty="0" smtClean="0"/>
              <a:t> </a:t>
            </a:r>
            <a:r>
              <a:rPr lang="en-US" dirty="0" err="1" smtClean="0"/>
              <a:t>korte</a:t>
            </a:r>
            <a:r>
              <a:rPr lang="en-US" dirty="0" smtClean="0"/>
              <a:t> </a:t>
            </a:r>
            <a:r>
              <a:rPr lang="en-US" dirty="0" err="1" smtClean="0"/>
              <a:t>uitleg</a:t>
            </a:r>
            <a:r>
              <a:rPr lang="en-US" dirty="0" smtClean="0"/>
              <a:t> </a:t>
            </a:r>
            <a:r>
              <a:rPr lang="en-US" dirty="0" err="1" smtClean="0"/>
              <a:t>een</a:t>
            </a:r>
            <a:r>
              <a:rPr lang="en-US" dirty="0" smtClean="0"/>
              <a:t> </a:t>
            </a:r>
            <a:r>
              <a:rPr lang="en-US" dirty="0" err="1" smtClean="0"/>
              <a:t>paar</a:t>
            </a:r>
            <a:r>
              <a:rPr lang="en-US" dirty="0" smtClean="0"/>
              <a:t> </a:t>
            </a:r>
            <a:r>
              <a:rPr lang="en-US" dirty="0" err="1" smtClean="0"/>
              <a:t>keer</a:t>
            </a:r>
            <a:r>
              <a:rPr lang="en-US" dirty="0" smtClean="0"/>
              <a:t> </a:t>
            </a:r>
            <a:r>
              <a:rPr lang="en-US" dirty="0" err="1" smtClean="0"/>
              <a:t>indienn</a:t>
            </a:r>
            <a:r>
              <a:rPr lang="en-US" dirty="0" smtClean="0"/>
              <a:t> je de </a:t>
            </a:r>
            <a:r>
              <a:rPr lang="en-US" dirty="0" err="1" smtClean="0"/>
              <a:t>uitleg</a:t>
            </a:r>
            <a:r>
              <a:rPr lang="en-US" dirty="0" smtClean="0"/>
              <a:t> </a:t>
            </a:r>
            <a:r>
              <a:rPr lang="en-US" dirty="0" err="1" smtClean="0"/>
              <a:t>nog</a:t>
            </a:r>
            <a:r>
              <a:rPr lang="en-US" dirty="0" smtClean="0"/>
              <a:t> </a:t>
            </a:r>
            <a:r>
              <a:rPr lang="en-US" dirty="0" err="1" smtClean="0"/>
              <a:t>niet</a:t>
            </a:r>
            <a:r>
              <a:rPr lang="en-US" dirty="0" smtClean="0"/>
              <a:t> </a:t>
            </a:r>
            <a:r>
              <a:rPr lang="en-US" dirty="0" err="1" smtClean="0"/>
              <a:t>begrijpt</a:t>
            </a:r>
            <a:r>
              <a:rPr lang="en-US" dirty="0" smtClean="0"/>
              <a:t> </a:t>
            </a:r>
          </a:p>
          <a:p>
            <a:r>
              <a:rPr lang="nl-NL" dirty="0" smtClean="0">
                <a:hlinkClick r:id="rId2"/>
              </a:rPr>
              <a:t>http://www.youtube.com/watch?v=KWRUb9P3UU4</a:t>
            </a: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Auto-</a:t>
            </a:r>
            <a:r>
              <a:rPr lang="en-US" dirty="0" err="1" smtClean="0"/>
              <a:t>immuunziekten</a:t>
            </a:r>
            <a:endParaRPr lang="nl-NL" dirty="0"/>
          </a:p>
        </p:txBody>
      </p:sp>
      <p:sp>
        <p:nvSpPr>
          <p:cNvPr id="3" name="Tijdelijke aanduiding voor inhoud 2"/>
          <p:cNvSpPr>
            <a:spLocks noGrp="1"/>
          </p:cNvSpPr>
          <p:nvPr>
            <p:ph idx="1"/>
          </p:nvPr>
        </p:nvSpPr>
        <p:spPr>
          <a:xfrm>
            <a:off x="457200" y="1268760"/>
            <a:ext cx="8229600" cy="5328592"/>
          </a:xfrm>
        </p:spPr>
        <p:txBody>
          <a:bodyPr>
            <a:normAutofit lnSpcReduction="10000"/>
          </a:bodyPr>
          <a:lstStyle/>
          <a:p>
            <a:r>
              <a:rPr lang="nl-NL" sz="2000" dirty="0" smtClean="0"/>
              <a:t>Ongeveer 2 % van de mensen maakt:</a:t>
            </a:r>
          </a:p>
          <a:p>
            <a:pPr>
              <a:buNone/>
            </a:pPr>
            <a:r>
              <a:rPr lang="nl-NL" sz="2000" dirty="0" smtClean="0"/>
              <a:t>	</a:t>
            </a:r>
            <a:r>
              <a:rPr lang="nl-NL" sz="2000" b="1" dirty="0" smtClean="0"/>
              <a:t>ANTISTOFFEN TEGEN LICHAAMSEIGEN ANTIGENEN </a:t>
            </a:r>
            <a:r>
              <a:rPr lang="nl-NL" sz="2000" dirty="0" smtClean="0"/>
              <a:t>(bepaalde suikers en eiwitten aan buitenkant celmembraan)</a:t>
            </a:r>
          </a:p>
          <a:p>
            <a:pPr>
              <a:buNone/>
            </a:pPr>
            <a:r>
              <a:rPr lang="nl-NL" sz="2000" dirty="0" smtClean="0"/>
              <a:t>	</a:t>
            </a:r>
            <a:r>
              <a:rPr lang="nl-NL" sz="2000" dirty="0" smtClean="0"/>
              <a:t>EN WORDT DAAR ZIEK VAN</a:t>
            </a:r>
          </a:p>
          <a:p>
            <a:pPr marL="457200" indent="-457200">
              <a:buAutoNum type="arabicPeriod"/>
            </a:pPr>
            <a:r>
              <a:rPr lang="nl-NL" sz="2000" b="1" dirty="0" smtClean="0"/>
              <a:t>Diabetes </a:t>
            </a:r>
            <a:r>
              <a:rPr lang="nl-NL" sz="2000" b="1" dirty="0" err="1" smtClean="0"/>
              <a:t>mellitis</a:t>
            </a:r>
            <a:r>
              <a:rPr lang="nl-NL" sz="2000" b="1" dirty="0" smtClean="0"/>
              <a:t> </a:t>
            </a:r>
            <a:r>
              <a:rPr lang="nl-NL" sz="2000" dirty="0" smtClean="0"/>
              <a:t>(suikerziekte)		Te weinig insuline aanmaak</a:t>
            </a:r>
          </a:p>
          <a:p>
            <a:pPr marL="457200" indent="-457200">
              <a:buNone/>
            </a:pPr>
            <a:r>
              <a:rPr lang="nl-NL" sz="2000" dirty="0" smtClean="0"/>
              <a:t>	</a:t>
            </a:r>
            <a:r>
              <a:rPr lang="nl-NL" sz="2000" dirty="0" smtClean="0"/>
              <a:t>Diabetes type I (begint vanaf de kindertijd) = auto-immuun ziekte</a:t>
            </a:r>
          </a:p>
          <a:p>
            <a:pPr marL="457200" indent="-457200">
              <a:buNone/>
            </a:pPr>
            <a:r>
              <a:rPr lang="nl-NL" sz="2000" dirty="0" smtClean="0"/>
              <a:t>	</a:t>
            </a:r>
            <a:r>
              <a:rPr lang="nl-NL" sz="2000" dirty="0" smtClean="0"/>
              <a:t>Diabetes type II (begint op oudere leeftijd)</a:t>
            </a:r>
          </a:p>
          <a:p>
            <a:pPr marL="457200" indent="-457200">
              <a:buNone/>
            </a:pPr>
            <a:r>
              <a:rPr lang="nl-NL" sz="2000" dirty="0" smtClean="0"/>
              <a:t>	</a:t>
            </a:r>
            <a:r>
              <a:rPr lang="nl-NL" sz="2000" dirty="0" smtClean="0"/>
              <a:t>Suikerziekte:  teveel glucose in het bloed, ook daardoor in de urine</a:t>
            </a:r>
          </a:p>
          <a:p>
            <a:pPr marL="457200" indent="-457200">
              <a:buNone/>
            </a:pPr>
            <a:endParaRPr lang="nl-NL" sz="2000" dirty="0" smtClean="0"/>
          </a:p>
          <a:p>
            <a:pPr marL="457200" indent="-457200">
              <a:buNone/>
            </a:pPr>
            <a:r>
              <a:rPr lang="nl-NL" sz="2000" dirty="0" smtClean="0"/>
              <a:t>2. 	</a:t>
            </a:r>
            <a:r>
              <a:rPr lang="nl-NL" sz="2000" b="1" dirty="0" smtClean="0"/>
              <a:t>Reuma</a:t>
            </a:r>
            <a:r>
              <a:rPr lang="nl-NL" sz="2000" dirty="0" smtClean="0"/>
              <a:t>:  ontsteking gewrichten (aantasting spieren, gewrichten en bijbehorende bindweefsel)</a:t>
            </a:r>
          </a:p>
          <a:p>
            <a:pPr>
              <a:buNone/>
            </a:pPr>
            <a:r>
              <a:rPr lang="nl-NL" sz="2000" dirty="0" smtClean="0"/>
              <a:t>	</a:t>
            </a:r>
            <a:r>
              <a:rPr lang="nl-NL" sz="2000" dirty="0" smtClean="0"/>
              <a:t>  Deze mensen krijgen ontstekingsremmende medicijnen die de afweer   </a:t>
            </a:r>
          </a:p>
          <a:p>
            <a:pPr>
              <a:buNone/>
            </a:pPr>
            <a:r>
              <a:rPr lang="nl-NL" sz="2000" dirty="0" smtClean="0"/>
              <a:t> </a:t>
            </a:r>
            <a:r>
              <a:rPr lang="nl-NL" sz="2000" dirty="0" smtClean="0"/>
              <a:t>       onderdrukken.   Prednison (bevat corticosteroïden)</a:t>
            </a:r>
          </a:p>
          <a:p>
            <a:pPr marL="457200" indent="-457200">
              <a:buAutoNum type="arabicPeriod" startAt="3"/>
            </a:pPr>
            <a:r>
              <a:rPr lang="nl-NL" sz="2000" dirty="0" smtClean="0"/>
              <a:t>MS = multiple sclerose  (eiwit myeline om lange uitlopers zenuwcellen</a:t>
            </a:r>
          </a:p>
          <a:p>
            <a:pPr marL="457200" indent="-457200">
              <a:buNone/>
            </a:pPr>
            <a:r>
              <a:rPr lang="nl-NL" sz="2000" dirty="0" smtClean="0"/>
              <a:t>	wordt afgebroken. Impulsen gaan daardoor (steeds) langzamer</a:t>
            </a:r>
            <a:endParaRPr lang="nl-NL" sz="2000" dirty="0" smtClean="0"/>
          </a:p>
          <a:p>
            <a:pPr>
              <a:buNone/>
            </a:pPr>
            <a:r>
              <a:rPr lang="nl-NL" sz="2000" b="1" dirty="0" smtClean="0"/>
              <a:t>Er zijn nog meer soorten auto-immuunziekten.</a:t>
            </a:r>
          </a:p>
          <a:p>
            <a:pPr>
              <a:buNone/>
            </a:pPr>
            <a:endParaRPr lang="nl-NL" sz="2000" dirty="0" smtClean="0"/>
          </a:p>
          <a:p>
            <a:pPr>
              <a:buNone/>
            </a:pPr>
            <a:endParaRPr lang="nl-NL"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dirty="0" smtClean="0"/>
              <a:t>Par. 29.7.2 </a:t>
            </a:r>
            <a:r>
              <a:rPr lang="en-US" sz="3200" dirty="0" err="1" smtClean="0"/>
              <a:t>Immuniteit</a:t>
            </a:r>
            <a:endParaRPr lang="nl-NL" sz="3200" dirty="0"/>
          </a:p>
        </p:txBody>
      </p:sp>
      <p:sp>
        <p:nvSpPr>
          <p:cNvPr id="3" name="Tijdelijke aanduiding voor inhoud 2"/>
          <p:cNvSpPr>
            <a:spLocks noGrp="1"/>
          </p:cNvSpPr>
          <p:nvPr>
            <p:ph idx="1"/>
          </p:nvPr>
        </p:nvSpPr>
        <p:spPr/>
        <p:txBody>
          <a:bodyPr>
            <a:normAutofit lnSpcReduction="10000"/>
          </a:bodyPr>
          <a:lstStyle/>
          <a:p>
            <a:r>
              <a:rPr lang="en-US" sz="2400" b="1" dirty="0" err="1" smtClean="0"/>
              <a:t>Actieve</a:t>
            </a:r>
            <a:r>
              <a:rPr lang="en-US" sz="2400" b="1" dirty="0" smtClean="0"/>
              <a:t> </a:t>
            </a:r>
            <a:r>
              <a:rPr lang="en-US" sz="2400" b="1" dirty="0" err="1" smtClean="0"/>
              <a:t>immuniteit</a:t>
            </a:r>
            <a:r>
              <a:rPr lang="en-US" sz="2400" dirty="0" smtClean="0"/>
              <a:t>:  </a:t>
            </a:r>
          </a:p>
          <a:p>
            <a:pPr>
              <a:buNone/>
            </a:pPr>
            <a:r>
              <a:rPr lang="en-US" sz="2400" dirty="0"/>
              <a:t>	</a:t>
            </a:r>
            <a:r>
              <a:rPr lang="en-US" sz="2400" dirty="0" err="1" smtClean="0"/>
              <a:t>Lichaam</a:t>
            </a:r>
            <a:r>
              <a:rPr lang="en-US" sz="2400" dirty="0" smtClean="0"/>
              <a:t> </a:t>
            </a:r>
            <a:r>
              <a:rPr lang="en-US" sz="2400" dirty="0" err="1" smtClean="0"/>
              <a:t>bouwt</a:t>
            </a:r>
            <a:r>
              <a:rPr lang="en-US" sz="2400" dirty="0" smtClean="0"/>
              <a:t> ZELF </a:t>
            </a:r>
            <a:r>
              <a:rPr lang="en-US" sz="2400" dirty="0" err="1" smtClean="0"/>
              <a:t>afweer</a:t>
            </a:r>
            <a:r>
              <a:rPr lang="en-US" sz="2400" dirty="0" smtClean="0"/>
              <a:t> op door ANTISTOFFEN </a:t>
            </a:r>
            <a:r>
              <a:rPr lang="en-US" sz="2400" dirty="0" err="1" smtClean="0"/>
              <a:t>te</a:t>
            </a:r>
            <a:r>
              <a:rPr lang="en-US" sz="2400" dirty="0" smtClean="0"/>
              <a:t> </a:t>
            </a:r>
            <a:r>
              <a:rPr lang="en-US" sz="2400" dirty="0" err="1" smtClean="0"/>
              <a:t>maken</a:t>
            </a:r>
            <a:r>
              <a:rPr lang="en-US" sz="2400" dirty="0" smtClean="0"/>
              <a:t> en B-</a:t>
            </a:r>
            <a:r>
              <a:rPr lang="en-US" sz="2400" dirty="0" err="1" smtClean="0"/>
              <a:t>geheugencellen</a:t>
            </a:r>
            <a:endParaRPr lang="en-US" sz="2400" dirty="0" smtClean="0"/>
          </a:p>
          <a:p>
            <a:r>
              <a:rPr lang="en-US" sz="2400" b="1" dirty="0" err="1" smtClean="0"/>
              <a:t>Passieve</a:t>
            </a:r>
            <a:r>
              <a:rPr lang="en-US" sz="2400" b="1" dirty="0" smtClean="0"/>
              <a:t> </a:t>
            </a:r>
            <a:r>
              <a:rPr lang="en-US" sz="2400" b="1" dirty="0" err="1" smtClean="0"/>
              <a:t>immuniteit</a:t>
            </a:r>
            <a:r>
              <a:rPr lang="en-US" sz="2400" b="1" dirty="0" smtClean="0"/>
              <a:t> 1: </a:t>
            </a:r>
          </a:p>
          <a:p>
            <a:pPr>
              <a:buNone/>
            </a:pPr>
            <a:r>
              <a:rPr lang="en-US" sz="2400" dirty="0"/>
              <a:t>	</a:t>
            </a:r>
            <a:r>
              <a:rPr lang="en-US" sz="2400" dirty="0" err="1" smtClean="0"/>
              <a:t>Sommige</a:t>
            </a:r>
            <a:r>
              <a:rPr lang="en-US" sz="2400" dirty="0" smtClean="0"/>
              <a:t> ANTISTOFFEN van je </a:t>
            </a:r>
            <a:r>
              <a:rPr lang="en-US" sz="2400" dirty="0" err="1" smtClean="0"/>
              <a:t>moeder</a:t>
            </a:r>
            <a:r>
              <a:rPr lang="en-US" sz="2400" dirty="0" smtClean="0"/>
              <a:t> </a:t>
            </a:r>
            <a:r>
              <a:rPr lang="en-US" sz="2400" dirty="0" err="1" smtClean="0"/>
              <a:t>gekregen</a:t>
            </a:r>
            <a:r>
              <a:rPr lang="en-US" sz="2400" dirty="0" smtClean="0"/>
              <a:t> </a:t>
            </a:r>
            <a:r>
              <a:rPr lang="en-US" sz="2400" dirty="0" err="1" smtClean="0"/>
              <a:t>tijdens</a:t>
            </a:r>
            <a:r>
              <a:rPr lang="en-US" sz="2400" dirty="0" smtClean="0"/>
              <a:t> de </a:t>
            </a:r>
            <a:r>
              <a:rPr lang="en-US" sz="2400" dirty="0" err="1" smtClean="0"/>
              <a:t>zwangerschap</a:t>
            </a:r>
            <a:r>
              <a:rPr lang="en-US" sz="2400" dirty="0" smtClean="0"/>
              <a:t> </a:t>
            </a:r>
            <a:r>
              <a:rPr lang="en-US" sz="2400" dirty="0" err="1" smtClean="0"/>
              <a:t>én</a:t>
            </a:r>
            <a:r>
              <a:rPr lang="en-US" sz="2400" dirty="0" smtClean="0"/>
              <a:t> via de </a:t>
            </a:r>
            <a:r>
              <a:rPr lang="en-US" sz="2400" dirty="0" err="1" smtClean="0"/>
              <a:t>moedermelk</a:t>
            </a:r>
            <a:endParaRPr lang="en-US" sz="2400" dirty="0" smtClean="0"/>
          </a:p>
          <a:p>
            <a:r>
              <a:rPr lang="en-US" sz="2400" b="1" dirty="0" err="1" smtClean="0"/>
              <a:t>Passieve</a:t>
            </a:r>
            <a:r>
              <a:rPr lang="en-US" sz="2400" b="1" dirty="0" smtClean="0"/>
              <a:t> </a:t>
            </a:r>
            <a:r>
              <a:rPr lang="en-US" sz="2400" b="1" dirty="0" err="1" smtClean="0"/>
              <a:t>immuniteit</a:t>
            </a:r>
            <a:r>
              <a:rPr lang="en-US" sz="2400" b="1" dirty="0" smtClean="0"/>
              <a:t> 2: </a:t>
            </a:r>
          </a:p>
          <a:p>
            <a:pPr>
              <a:buNone/>
            </a:pPr>
            <a:r>
              <a:rPr lang="en-US" sz="2400" dirty="0" smtClean="0"/>
              <a:t>	Later </a:t>
            </a:r>
            <a:r>
              <a:rPr lang="en-US" sz="2400" dirty="0" err="1" smtClean="0"/>
              <a:t>kan</a:t>
            </a:r>
            <a:r>
              <a:rPr lang="en-US" sz="2400" dirty="0" smtClean="0"/>
              <a:t> het </a:t>
            </a:r>
            <a:r>
              <a:rPr lang="en-US" sz="2400" dirty="0" err="1" smtClean="0"/>
              <a:t>nodig</a:t>
            </a:r>
            <a:r>
              <a:rPr lang="en-US" sz="2400" dirty="0" smtClean="0"/>
              <a:t> </a:t>
            </a:r>
            <a:r>
              <a:rPr lang="en-US" sz="2400" dirty="0" err="1" smtClean="0"/>
              <a:t>zijn</a:t>
            </a:r>
            <a:r>
              <a:rPr lang="en-US" sz="2400" dirty="0" smtClean="0"/>
              <a:t> </a:t>
            </a:r>
            <a:r>
              <a:rPr lang="en-US" sz="2400" dirty="0" err="1" smtClean="0"/>
              <a:t>om</a:t>
            </a:r>
            <a:r>
              <a:rPr lang="en-US" sz="2400" dirty="0" smtClean="0"/>
              <a:t> </a:t>
            </a:r>
            <a:r>
              <a:rPr lang="en-US" sz="2400" b="1" dirty="0" smtClean="0"/>
              <a:t>antiserum</a:t>
            </a:r>
            <a:r>
              <a:rPr lang="en-US" sz="2400" dirty="0" smtClean="0"/>
              <a:t> </a:t>
            </a:r>
            <a:r>
              <a:rPr lang="en-US" sz="2400" dirty="0" err="1" smtClean="0"/>
              <a:t>ingespoten</a:t>
            </a:r>
            <a:r>
              <a:rPr lang="en-US" sz="2400" dirty="0" smtClean="0"/>
              <a:t> </a:t>
            </a:r>
            <a:r>
              <a:rPr lang="en-US" sz="2400" dirty="0" err="1" smtClean="0"/>
              <a:t>te</a:t>
            </a:r>
            <a:r>
              <a:rPr lang="en-US" sz="2400" dirty="0" smtClean="0"/>
              <a:t> </a:t>
            </a:r>
            <a:r>
              <a:rPr lang="en-US" sz="2400" dirty="0" err="1" smtClean="0"/>
              <a:t>krijgen</a:t>
            </a:r>
            <a:endParaRPr lang="en-US" sz="2400" dirty="0" smtClean="0"/>
          </a:p>
          <a:p>
            <a:pPr>
              <a:buNone/>
            </a:pPr>
            <a:r>
              <a:rPr lang="en-US" sz="2400" dirty="0"/>
              <a:t>	</a:t>
            </a:r>
            <a:r>
              <a:rPr lang="en-US" sz="2400" dirty="0" err="1" smtClean="0"/>
              <a:t>Dit</a:t>
            </a:r>
            <a:r>
              <a:rPr lang="en-US" sz="2400" dirty="0" smtClean="0"/>
              <a:t> </a:t>
            </a:r>
            <a:r>
              <a:rPr lang="en-US" sz="2400" dirty="0" err="1" smtClean="0"/>
              <a:t>bevat</a:t>
            </a:r>
            <a:r>
              <a:rPr lang="en-US" sz="2400" dirty="0" smtClean="0"/>
              <a:t> </a:t>
            </a:r>
            <a:r>
              <a:rPr lang="en-US" sz="2400" dirty="0" err="1" smtClean="0"/>
              <a:t>antistoffen</a:t>
            </a:r>
            <a:r>
              <a:rPr lang="en-US" sz="2400" dirty="0" smtClean="0"/>
              <a:t> </a:t>
            </a:r>
            <a:r>
              <a:rPr lang="en-US" sz="2400" dirty="0" err="1" smtClean="0"/>
              <a:t>tegen</a:t>
            </a:r>
            <a:r>
              <a:rPr lang="en-US" sz="2400" dirty="0" smtClean="0"/>
              <a:t> het </a:t>
            </a:r>
            <a:r>
              <a:rPr lang="en-US" sz="2400" dirty="0" err="1" smtClean="0"/>
              <a:t>antigeen</a:t>
            </a:r>
            <a:r>
              <a:rPr lang="en-US" sz="2400" dirty="0" smtClean="0"/>
              <a:t> </a:t>
            </a:r>
            <a:r>
              <a:rPr lang="en-US" sz="2400" dirty="0" err="1" smtClean="0"/>
              <a:t>waar</a:t>
            </a:r>
            <a:r>
              <a:rPr lang="en-US" sz="2400" dirty="0" smtClean="0"/>
              <a:t> je door </a:t>
            </a:r>
            <a:r>
              <a:rPr lang="en-US" sz="2400" dirty="0" err="1" smtClean="0"/>
              <a:t>besmet</a:t>
            </a:r>
            <a:r>
              <a:rPr lang="en-US" sz="2400" dirty="0" smtClean="0"/>
              <a:t> bent.</a:t>
            </a:r>
          </a:p>
          <a:p>
            <a:pPr>
              <a:buNone/>
            </a:pPr>
            <a:r>
              <a:rPr lang="en-US" sz="2400" dirty="0"/>
              <a:t>	</a:t>
            </a:r>
            <a:r>
              <a:rPr lang="en-US" sz="2400" dirty="0" err="1" smtClean="0"/>
              <a:t>Er</a:t>
            </a:r>
            <a:r>
              <a:rPr lang="en-US" sz="2400" dirty="0" smtClean="0"/>
              <a:t> </a:t>
            </a:r>
            <a:r>
              <a:rPr lang="en-US" sz="2400" dirty="0" err="1" smtClean="0"/>
              <a:t>zijn</a:t>
            </a:r>
            <a:r>
              <a:rPr lang="en-US" sz="2400" dirty="0" smtClean="0"/>
              <a:t>/</a:t>
            </a:r>
            <a:r>
              <a:rPr lang="en-US" sz="2400" dirty="0" err="1" smtClean="0"/>
              <a:t>worden</a:t>
            </a:r>
            <a:r>
              <a:rPr lang="en-US" sz="2400" dirty="0" smtClean="0"/>
              <a:t> </a:t>
            </a:r>
            <a:r>
              <a:rPr lang="en-US" sz="2400" b="1" dirty="0" smtClean="0"/>
              <a:t>GEEN </a:t>
            </a:r>
            <a:r>
              <a:rPr lang="en-US" sz="2400" b="1" dirty="0" err="1" smtClean="0"/>
              <a:t>geheugencellen</a:t>
            </a:r>
            <a:r>
              <a:rPr lang="en-US" sz="2400" b="1" dirty="0" smtClean="0"/>
              <a:t> </a:t>
            </a:r>
            <a:r>
              <a:rPr lang="en-US" sz="2400" dirty="0" err="1" smtClean="0"/>
              <a:t>gevormd</a:t>
            </a:r>
            <a:endParaRPr lang="en-US" sz="2400" dirty="0" smtClean="0"/>
          </a:p>
          <a:p>
            <a:pPr>
              <a:buNone/>
            </a:pPr>
            <a:endParaRPr lang="en-US" sz="2400" dirty="0" smtClean="0"/>
          </a:p>
          <a:p>
            <a:endParaRPr lang="en-US" sz="2400" dirty="0" smtClean="0"/>
          </a:p>
          <a:p>
            <a:endParaRPr lang="nl-NL"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en-US" dirty="0" smtClean="0"/>
              <a:t>GIFSLANGEN</a:t>
            </a:r>
            <a:endParaRPr lang="nl-NL"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en-US" sz="2400" dirty="0" err="1" smtClean="0"/>
              <a:t>Gebeten</a:t>
            </a:r>
            <a:r>
              <a:rPr lang="en-US" sz="2400" dirty="0" smtClean="0"/>
              <a:t> door </a:t>
            </a:r>
            <a:r>
              <a:rPr lang="en-US" sz="2400" dirty="0" err="1" smtClean="0"/>
              <a:t>gifslang</a:t>
            </a:r>
            <a:r>
              <a:rPr lang="en-US" sz="2400" dirty="0" smtClean="0"/>
              <a:t>?  </a:t>
            </a:r>
            <a:r>
              <a:rPr lang="en-US" sz="2400" dirty="0" err="1" smtClean="0"/>
              <a:t>Juiste</a:t>
            </a:r>
            <a:r>
              <a:rPr lang="en-US" sz="2400" dirty="0" smtClean="0"/>
              <a:t> serum </a:t>
            </a:r>
            <a:r>
              <a:rPr lang="en-US" sz="2400" dirty="0" err="1" smtClean="0"/>
              <a:t>toedienen</a:t>
            </a:r>
            <a:r>
              <a:rPr lang="en-US" sz="2400" dirty="0" smtClean="0"/>
              <a:t> = </a:t>
            </a:r>
            <a:r>
              <a:rPr lang="en-US" sz="2400" dirty="0" err="1" smtClean="0"/>
              <a:t>antistoffen</a:t>
            </a:r>
            <a:r>
              <a:rPr lang="en-US" sz="2400" dirty="0" smtClean="0"/>
              <a:t> </a:t>
            </a:r>
            <a:r>
              <a:rPr lang="en-US" sz="2400" dirty="0" err="1" smtClean="0"/>
              <a:t>toedienen</a:t>
            </a:r>
            <a:r>
              <a:rPr lang="en-US" sz="2400" dirty="0" smtClean="0"/>
              <a:t> </a:t>
            </a:r>
            <a:r>
              <a:rPr lang="en-US" sz="2400" dirty="0" err="1" smtClean="0"/>
              <a:t>tégen</a:t>
            </a:r>
            <a:r>
              <a:rPr lang="en-US" sz="2400" dirty="0" smtClean="0"/>
              <a:t> </a:t>
            </a:r>
            <a:r>
              <a:rPr lang="en-US" sz="2400" dirty="0" err="1" smtClean="0"/>
              <a:t>dat</a:t>
            </a:r>
            <a:r>
              <a:rPr lang="en-US" sz="2400" dirty="0" smtClean="0"/>
              <a:t> gif. Slang </a:t>
            </a:r>
            <a:r>
              <a:rPr lang="en-US" sz="2400" dirty="0" err="1" smtClean="0"/>
              <a:t>moet</a:t>
            </a:r>
            <a:r>
              <a:rPr lang="en-US" sz="2400" dirty="0" smtClean="0"/>
              <a:t> </a:t>
            </a:r>
            <a:r>
              <a:rPr lang="en-US" sz="2400" dirty="0" err="1" smtClean="0"/>
              <a:t>dan</a:t>
            </a:r>
            <a:r>
              <a:rPr lang="en-US" sz="2400" dirty="0" smtClean="0"/>
              <a:t> </a:t>
            </a:r>
            <a:r>
              <a:rPr lang="en-US" sz="2400" dirty="0" err="1" smtClean="0"/>
              <a:t>wel</a:t>
            </a:r>
            <a:r>
              <a:rPr lang="en-US" sz="2400" dirty="0" smtClean="0"/>
              <a:t> </a:t>
            </a:r>
            <a:r>
              <a:rPr lang="en-US" sz="2400" dirty="0" err="1" smtClean="0"/>
              <a:t>bekend</a:t>
            </a:r>
            <a:r>
              <a:rPr lang="en-US" sz="2400" dirty="0" smtClean="0"/>
              <a:t> </a:t>
            </a:r>
            <a:r>
              <a:rPr lang="en-US" sz="2400" dirty="0" err="1" smtClean="0"/>
              <a:t>zijn</a:t>
            </a:r>
            <a:r>
              <a:rPr lang="en-US" sz="2400" dirty="0" smtClean="0"/>
              <a:t>.</a:t>
            </a:r>
          </a:p>
          <a:p>
            <a:r>
              <a:rPr lang="nl-NL" sz="2400" dirty="0" smtClean="0"/>
              <a:t>Er zijn ongeveer 2000 soorten slangen, waarvan er 450 erg giftig zijn. Zo’n 250 soorten zijn in staat om mensen te doden. Geschat wordt dat slangen jaarlijks ongeveer 125.000 mensen doden in Afrika, Azië en Noord-Amerika. Gifslagen spuiten gif via hun beet in het lichaam van hun prooi. Maar sommige slangen maken er ook hun specialiteit van om gif in de ogen te spuiten.</a:t>
            </a:r>
          </a:p>
          <a:p>
            <a:endParaRPr lang="en-US" sz="2400" dirty="0" smtClean="0"/>
          </a:p>
          <a:p>
            <a:endParaRPr lang="en-US" sz="2400" dirty="0"/>
          </a:p>
          <a:p>
            <a:pPr>
              <a:buNone/>
            </a:pPr>
            <a:endParaRPr lang="nl-NL" sz="2400" dirty="0"/>
          </a:p>
        </p:txBody>
      </p:sp>
      <p:pic>
        <p:nvPicPr>
          <p:cNvPr id="4" name="Afbeelding 3" descr="GIFSLANG 1.jpg"/>
          <p:cNvPicPr>
            <a:picLocks noChangeAspect="1"/>
          </p:cNvPicPr>
          <p:nvPr/>
        </p:nvPicPr>
        <p:blipFill>
          <a:blip r:embed="rId2" cstate="print"/>
          <a:stretch>
            <a:fillRect/>
          </a:stretch>
        </p:blipFill>
        <p:spPr>
          <a:xfrm>
            <a:off x="2190750" y="1843087"/>
            <a:ext cx="4762500" cy="31718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en-US" dirty="0" smtClean="0"/>
              <a:t>Par. 29.8  </a:t>
            </a:r>
            <a:r>
              <a:rPr lang="en-US" dirty="0" err="1" smtClean="0"/>
              <a:t>Toch</a:t>
            </a:r>
            <a:r>
              <a:rPr lang="en-US" dirty="0" smtClean="0"/>
              <a:t> </a:t>
            </a:r>
            <a:r>
              <a:rPr lang="en-US" dirty="0" err="1" smtClean="0"/>
              <a:t>ziek</a:t>
            </a:r>
            <a:r>
              <a:rPr lang="en-US" dirty="0" smtClean="0"/>
              <a:t>?</a:t>
            </a:r>
            <a:endParaRPr lang="nl-NL" dirty="0"/>
          </a:p>
        </p:txBody>
      </p:sp>
      <p:sp>
        <p:nvSpPr>
          <p:cNvPr id="3" name="Tijdelijke aanduiding voor inhoud 2"/>
          <p:cNvSpPr>
            <a:spLocks noGrp="1"/>
          </p:cNvSpPr>
          <p:nvPr>
            <p:ph idx="1"/>
          </p:nvPr>
        </p:nvSpPr>
        <p:spPr>
          <a:xfrm>
            <a:off x="457200" y="1124744"/>
            <a:ext cx="8229600" cy="5328592"/>
          </a:xfrm>
        </p:spPr>
        <p:txBody>
          <a:bodyPr>
            <a:normAutofit/>
          </a:bodyPr>
          <a:lstStyle/>
          <a:p>
            <a:r>
              <a:rPr lang="en-US" sz="2400" b="1" dirty="0" smtClean="0"/>
              <a:t>RESISTENTIE</a:t>
            </a:r>
          </a:p>
          <a:p>
            <a:r>
              <a:rPr lang="en-US" sz="2400" dirty="0" err="1" smtClean="0"/>
              <a:t>Bacteriën</a:t>
            </a:r>
            <a:r>
              <a:rPr lang="en-US" sz="2400" dirty="0" smtClean="0"/>
              <a:t> </a:t>
            </a:r>
            <a:r>
              <a:rPr lang="en-US" sz="2400" dirty="0" err="1" smtClean="0"/>
              <a:t>kunnen</a:t>
            </a:r>
            <a:r>
              <a:rPr lang="en-US" sz="2400" dirty="0" smtClean="0"/>
              <a:t> </a:t>
            </a:r>
            <a:r>
              <a:rPr lang="en-US" sz="2400" b="1" dirty="0" err="1" smtClean="0"/>
              <a:t>resistentie</a:t>
            </a:r>
            <a:r>
              <a:rPr lang="en-US" sz="2400" dirty="0" smtClean="0"/>
              <a:t> </a:t>
            </a:r>
            <a:r>
              <a:rPr lang="en-US" sz="2400" dirty="0" err="1" smtClean="0"/>
              <a:t>ontwikkelen</a:t>
            </a:r>
            <a:endParaRPr lang="en-US" sz="2400" dirty="0" smtClean="0"/>
          </a:p>
          <a:p>
            <a:r>
              <a:rPr lang="en-US" sz="2400" dirty="0" err="1" smtClean="0"/>
              <a:t>Resistentie</a:t>
            </a:r>
            <a:r>
              <a:rPr lang="en-US" sz="2400" dirty="0" smtClean="0"/>
              <a:t> = </a:t>
            </a:r>
            <a:r>
              <a:rPr lang="en-US" sz="2400" dirty="0" err="1" smtClean="0"/>
              <a:t>Mutaties</a:t>
            </a:r>
            <a:r>
              <a:rPr lang="en-US" sz="2400" dirty="0" smtClean="0"/>
              <a:t> </a:t>
            </a:r>
            <a:r>
              <a:rPr lang="en-US" sz="2400" dirty="0" err="1" smtClean="0"/>
              <a:t>bij</a:t>
            </a:r>
            <a:r>
              <a:rPr lang="en-US" sz="2400" dirty="0" smtClean="0"/>
              <a:t> </a:t>
            </a:r>
            <a:r>
              <a:rPr lang="en-US" sz="2400" dirty="0" err="1" smtClean="0"/>
              <a:t>bacteriën</a:t>
            </a:r>
            <a:r>
              <a:rPr lang="en-US" sz="2400" dirty="0" smtClean="0"/>
              <a:t> </a:t>
            </a:r>
            <a:r>
              <a:rPr lang="en-US" sz="2400" dirty="0" err="1" smtClean="0"/>
              <a:t>kunnen</a:t>
            </a:r>
            <a:r>
              <a:rPr lang="en-US" sz="2400" dirty="0" smtClean="0"/>
              <a:t> </a:t>
            </a:r>
            <a:r>
              <a:rPr lang="en-US" sz="2400" dirty="0" err="1" smtClean="0"/>
              <a:t>veroorzaken</a:t>
            </a:r>
            <a:r>
              <a:rPr lang="en-US" sz="2400" dirty="0" smtClean="0"/>
              <a:t> </a:t>
            </a:r>
            <a:r>
              <a:rPr lang="en-US" sz="2400" dirty="0" err="1" smtClean="0"/>
              <a:t>dat</a:t>
            </a:r>
            <a:r>
              <a:rPr lang="en-US" sz="2400" dirty="0" smtClean="0"/>
              <a:t> </a:t>
            </a:r>
            <a:r>
              <a:rPr lang="en-US" sz="2400" dirty="0" err="1" smtClean="0"/>
              <a:t>een</a:t>
            </a:r>
            <a:r>
              <a:rPr lang="en-US" sz="2400" dirty="0" smtClean="0"/>
              <a:t> </a:t>
            </a:r>
            <a:r>
              <a:rPr lang="en-US" sz="2400" dirty="0" err="1" smtClean="0"/>
              <a:t>bacterie</a:t>
            </a:r>
            <a:r>
              <a:rPr lang="en-US" sz="2400" dirty="0" smtClean="0"/>
              <a:t> </a:t>
            </a:r>
            <a:r>
              <a:rPr lang="en-US" sz="2400" dirty="0" err="1" smtClean="0"/>
              <a:t>bestand</a:t>
            </a:r>
            <a:r>
              <a:rPr lang="en-US" sz="2400" dirty="0" smtClean="0"/>
              <a:t> </a:t>
            </a:r>
            <a:r>
              <a:rPr lang="en-US" sz="2400" dirty="0" err="1" smtClean="0"/>
              <a:t>wordt</a:t>
            </a:r>
            <a:r>
              <a:rPr lang="en-US" sz="2400" dirty="0" smtClean="0"/>
              <a:t> </a:t>
            </a:r>
            <a:r>
              <a:rPr lang="en-US" sz="2400" dirty="0" err="1" smtClean="0"/>
              <a:t>tegen</a:t>
            </a:r>
            <a:r>
              <a:rPr lang="en-US" sz="2400" dirty="0" smtClean="0"/>
              <a:t> </a:t>
            </a:r>
            <a:r>
              <a:rPr lang="en-US" sz="2400" dirty="0" err="1" smtClean="0"/>
              <a:t>bepaalde</a:t>
            </a:r>
            <a:r>
              <a:rPr lang="en-US" sz="2400" dirty="0" smtClean="0"/>
              <a:t> </a:t>
            </a:r>
            <a:r>
              <a:rPr lang="en-US" sz="2400" dirty="0" err="1" smtClean="0"/>
              <a:t>antibiotica</a:t>
            </a:r>
            <a:endParaRPr lang="en-US" sz="2400" dirty="0" smtClean="0"/>
          </a:p>
          <a:p>
            <a:r>
              <a:rPr lang="en-US" sz="2400" dirty="0" err="1" smtClean="0"/>
              <a:t>Penicilline</a:t>
            </a:r>
            <a:r>
              <a:rPr lang="en-US" sz="2400" dirty="0" smtClean="0"/>
              <a:t>: </a:t>
            </a:r>
            <a:r>
              <a:rPr lang="en-US" sz="2400" dirty="0" err="1" smtClean="0"/>
              <a:t>één</a:t>
            </a:r>
            <a:r>
              <a:rPr lang="en-US" sz="2400" dirty="0" smtClean="0"/>
              <a:t> van de </a:t>
            </a:r>
            <a:r>
              <a:rPr lang="en-US" sz="2400" dirty="0" err="1" smtClean="0"/>
              <a:t>soorten</a:t>
            </a:r>
            <a:r>
              <a:rPr lang="en-US" sz="2400" dirty="0" smtClean="0"/>
              <a:t> </a:t>
            </a:r>
            <a:r>
              <a:rPr lang="en-US" sz="2400" dirty="0" err="1" smtClean="0"/>
              <a:t>antibiotica</a:t>
            </a:r>
            <a:endParaRPr lang="en-US" sz="2400" dirty="0" smtClean="0"/>
          </a:p>
          <a:p>
            <a:r>
              <a:rPr lang="en-US" sz="2400" dirty="0" err="1" smtClean="0"/>
              <a:t>Oorzaak</a:t>
            </a:r>
            <a:r>
              <a:rPr lang="en-US" sz="2400" dirty="0" smtClean="0"/>
              <a:t>: </a:t>
            </a:r>
            <a:r>
              <a:rPr lang="en-US" sz="2400" dirty="0" err="1" smtClean="0"/>
              <a:t>Bacteriën</a:t>
            </a:r>
            <a:r>
              <a:rPr lang="en-US" sz="2400" dirty="0" smtClean="0"/>
              <a:t> </a:t>
            </a:r>
            <a:r>
              <a:rPr lang="en-US" sz="2400" dirty="0" err="1" smtClean="0"/>
              <a:t>delen</a:t>
            </a:r>
            <a:r>
              <a:rPr lang="en-US" sz="2400" dirty="0" smtClean="0"/>
              <a:t> </a:t>
            </a:r>
            <a:r>
              <a:rPr lang="en-US" sz="2400" dirty="0" err="1" smtClean="0"/>
              <a:t>zich</a:t>
            </a:r>
            <a:r>
              <a:rPr lang="en-US" sz="2400" dirty="0" smtClean="0"/>
              <a:t> </a:t>
            </a:r>
            <a:r>
              <a:rPr lang="en-US" sz="2400" dirty="0" err="1" smtClean="0"/>
              <a:t>zeer</a:t>
            </a:r>
            <a:r>
              <a:rPr lang="en-US" sz="2400" dirty="0" smtClean="0"/>
              <a:t> </a:t>
            </a:r>
            <a:r>
              <a:rPr lang="en-US" sz="2400" dirty="0" err="1" smtClean="0"/>
              <a:t>snel</a:t>
            </a:r>
            <a:r>
              <a:rPr lang="en-US" sz="2400" dirty="0" smtClean="0"/>
              <a:t> (</a:t>
            </a:r>
            <a:r>
              <a:rPr lang="en-US" sz="2400" dirty="0" err="1" smtClean="0"/>
              <a:t>mitose</a:t>
            </a:r>
            <a:r>
              <a:rPr lang="en-US" sz="2400" dirty="0" smtClean="0"/>
              <a:t>)</a:t>
            </a:r>
          </a:p>
          <a:p>
            <a:r>
              <a:rPr lang="en-US" sz="2400" dirty="0" err="1" smtClean="0"/>
              <a:t>zGrotere</a:t>
            </a:r>
            <a:r>
              <a:rPr lang="en-US" sz="2400" dirty="0" smtClean="0"/>
              <a:t> </a:t>
            </a:r>
            <a:r>
              <a:rPr lang="en-US" sz="2400" dirty="0" err="1" smtClean="0"/>
              <a:t>kans</a:t>
            </a:r>
            <a:r>
              <a:rPr lang="en-US" sz="2400" dirty="0" smtClean="0"/>
              <a:t> op </a:t>
            </a:r>
            <a:r>
              <a:rPr lang="en-US" sz="2400" dirty="0" err="1" smtClean="0"/>
              <a:t>mutaties</a:t>
            </a:r>
            <a:r>
              <a:rPr lang="en-US" sz="2400" dirty="0" smtClean="0"/>
              <a:t> = </a:t>
            </a:r>
            <a:r>
              <a:rPr lang="en-US" sz="2400" dirty="0" err="1" smtClean="0"/>
              <a:t>verandering</a:t>
            </a:r>
            <a:r>
              <a:rPr lang="en-US" sz="2400" dirty="0" smtClean="0"/>
              <a:t> </a:t>
            </a:r>
            <a:r>
              <a:rPr lang="en-US" sz="2400" dirty="0" err="1" smtClean="0"/>
              <a:t>erfelijk</a:t>
            </a:r>
            <a:r>
              <a:rPr lang="en-US" sz="2400" dirty="0" smtClean="0"/>
              <a:t> </a:t>
            </a:r>
            <a:r>
              <a:rPr lang="en-US" sz="2400" dirty="0" err="1" smtClean="0"/>
              <a:t>materiaal</a:t>
            </a:r>
            <a:endParaRPr lang="en-US" sz="2400" dirty="0" smtClean="0"/>
          </a:p>
          <a:p>
            <a:r>
              <a:rPr lang="en-US" sz="2400" dirty="0" err="1" smtClean="0"/>
              <a:t>Er</a:t>
            </a:r>
            <a:r>
              <a:rPr lang="en-US" sz="2400" dirty="0" smtClean="0"/>
              <a:t> </a:t>
            </a:r>
            <a:r>
              <a:rPr lang="en-US" sz="2400" dirty="0" err="1" smtClean="0"/>
              <a:t>kan</a:t>
            </a:r>
            <a:r>
              <a:rPr lang="en-US" sz="2400" dirty="0" smtClean="0"/>
              <a:t> </a:t>
            </a:r>
            <a:r>
              <a:rPr lang="en-US" sz="2400" dirty="0" err="1" smtClean="0"/>
              <a:t>zich</a:t>
            </a:r>
            <a:r>
              <a:rPr lang="en-US" sz="2400" dirty="0" smtClean="0"/>
              <a:t> </a:t>
            </a:r>
            <a:r>
              <a:rPr lang="en-US" sz="2400" dirty="0" err="1" smtClean="0"/>
              <a:t>een</a:t>
            </a:r>
            <a:r>
              <a:rPr lang="en-US" sz="2400" dirty="0" smtClean="0"/>
              <a:t> </a:t>
            </a:r>
            <a:r>
              <a:rPr lang="en-US" sz="2400" b="1" dirty="0" err="1" smtClean="0"/>
              <a:t>resistente</a:t>
            </a:r>
            <a:r>
              <a:rPr lang="en-US" sz="2400" b="1" dirty="0" smtClean="0"/>
              <a:t> </a:t>
            </a:r>
            <a:r>
              <a:rPr lang="en-US" sz="2400" b="1" dirty="0" err="1" smtClean="0"/>
              <a:t>stam</a:t>
            </a:r>
            <a:r>
              <a:rPr lang="en-US" sz="2400" b="1" dirty="0" smtClean="0"/>
              <a:t> </a:t>
            </a:r>
            <a:r>
              <a:rPr lang="en-US" sz="2400" dirty="0" err="1" smtClean="0"/>
              <a:t>ontwikkelen</a:t>
            </a:r>
            <a:endParaRPr lang="en-US" sz="2400" dirty="0" smtClean="0"/>
          </a:p>
          <a:p>
            <a:r>
              <a:rPr lang="en-US" sz="2400" dirty="0" err="1" smtClean="0"/>
              <a:t>Deze</a:t>
            </a:r>
            <a:r>
              <a:rPr lang="en-US" sz="2400" dirty="0" smtClean="0"/>
              <a:t> is </a:t>
            </a:r>
            <a:r>
              <a:rPr lang="en-US" sz="2400" dirty="0" err="1" smtClean="0"/>
              <a:t>niet</a:t>
            </a:r>
            <a:r>
              <a:rPr lang="en-US" sz="2400" dirty="0" smtClean="0"/>
              <a:t> </a:t>
            </a:r>
            <a:r>
              <a:rPr lang="en-US" sz="2400" dirty="0" err="1" smtClean="0"/>
              <a:t>meer</a:t>
            </a:r>
            <a:r>
              <a:rPr lang="en-US" sz="2400" dirty="0" smtClean="0"/>
              <a:t> </a:t>
            </a:r>
            <a:r>
              <a:rPr lang="en-US" sz="2400" dirty="0" err="1" smtClean="0"/>
              <a:t>te</a:t>
            </a:r>
            <a:r>
              <a:rPr lang="en-US" sz="2400" dirty="0" smtClean="0"/>
              <a:t> </a:t>
            </a:r>
            <a:r>
              <a:rPr lang="en-US" sz="2400" dirty="0" err="1" smtClean="0"/>
              <a:t>bestrijden</a:t>
            </a:r>
            <a:r>
              <a:rPr lang="en-US" sz="2400" dirty="0" smtClean="0"/>
              <a:t> met </a:t>
            </a:r>
            <a:r>
              <a:rPr lang="en-US" sz="2400" dirty="0" err="1" smtClean="0"/>
              <a:t>een</a:t>
            </a:r>
            <a:r>
              <a:rPr lang="en-US" sz="2400" dirty="0" smtClean="0"/>
              <a:t> </a:t>
            </a:r>
            <a:r>
              <a:rPr lang="en-US" sz="2400" dirty="0" err="1" smtClean="0"/>
              <a:t>bepaald</a:t>
            </a:r>
            <a:r>
              <a:rPr lang="en-US" sz="2400" dirty="0" smtClean="0"/>
              <a:t> </a:t>
            </a:r>
            <a:r>
              <a:rPr lang="en-US" sz="2400" dirty="0" err="1" smtClean="0"/>
              <a:t>antibiotica</a:t>
            </a:r>
            <a:endParaRPr lang="en-US" sz="2400" dirty="0" smtClean="0"/>
          </a:p>
          <a:p>
            <a:r>
              <a:rPr lang="en-US" sz="2400" dirty="0" err="1" smtClean="0"/>
              <a:t>Bacteriën</a:t>
            </a:r>
            <a:r>
              <a:rPr lang="en-US" sz="2400" dirty="0" smtClean="0"/>
              <a:t>: multi-</a:t>
            </a:r>
            <a:r>
              <a:rPr lang="en-US" sz="2400" dirty="0" err="1" smtClean="0"/>
              <a:t>resistent</a:t>
            </a:r>
            <a:r>
              <a:rPr lang="en-US" sz="2400" dirty="0" smtClean="0"/>
              <a:t>  = </a:t>
            </a:r>
            <a:r>
              <a:rPr lang="en-US" sz="2400" dirty="0" err="1" smtClean="0"/>
              <a:t>bestand</a:t>
            </a:r>
            <a:r>
              <a:rPr lang="en-US" sz="2400" dirty="0" smtClean="0"/>
              <a:t> </a:t>
            </a:r>
            <a:r>
              <a:rPr lang="en-US" sz="2400" dirty="0" err="1" smtClean="0"/>
              <a:t>tegen</a:t>
            </a:r>
            <a:r>
              <a:rPr lang="en-US" sz="2400" dirty="0" smtClean="0"/>
              <a:t> </a:t>
            </a:r>
            <a:r>
              <a:rPr lang="en-US" sz="2400" dirty="0" err="1" smtClean="0"/>
              <a:t>vele</a:t>
            </a:r>
            <a:r>
              <a:rPr lang="en-US" sz="2400" dirty="0" smtClean="0"/>
              <a:t> </a:t>
            </a:r>
            <a:r>
              <a:rPr lang="en-US" sz="2400" dirty="0" err="1" smtClean="0"/>
              <a:t>vormen</a:t>
            </a:r>
            <a:r>
              <a:rPr lang="en-US" sz="2400" dirty="0" smtClean="0"/>
              <a:t> van </a:t>
            </a:r>
            <a:r>
              <a:rPr lang="en-US" sz="2400" dirty="0" err="1" smtClean="0"/>
              <a:t>antibiotica</a:t>
            </a:r>
            <a:endParaRPr lang="en-US" sz="2400" dirty="0" smtClean="0"/>
          </a:p>
          <a:p>
            <a:r>
              <a:rPr lang="en-US" sz="2400" dirty="0" err="1" smtClean="0"/>
              <a:t>Veroorzaken</a:t>
            </a:r>
            <a:r>
              <a:rPr lang="en-US" sz="2400" dirty="0" smtClean="0"/>
              <a:t>: </a:t>
            </a:r>
            <a:r>
              <a:rPr lang="en-US" sz="2400" dirty="0" err="1" smtClean="0"/>
              <a:t>grote</a:t>
            </a:r>
            <a:r>
              <a:rPr lang="en-US" sz="2400" dirty="0" smtClean="0"/>
              <a:t> </a:t>
            </a:r>
            <a:r>
              <a:rPr lang="en-US" sz="2400" dirty="0" err="1" smtClean="0"/>
              <a:t>problemen</a:t>
            </a:r>
            <a:r>
              <a:rPr lang="en-US" sz="2400" dirty="0" smtClean="0"/>
              <a:t> in </a:t>
            </a:r>
            <a:r>
              <a:rPr lang="en-US" sz="2400" dirty="0" err="1" smtClean="0"/>
              <a:t>ziekenhuizen</a:t>
            </a:r>
            <a:endParaRPr lang="nl-NL"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rmAutofit fontScale="90000"/>
          </a:bodyPr>
          <a:lstStyle/>
          <a:p>
            <a:r>
              <a:rPr lang="en-US" sz="3200" dirty="0" smtClean="0"/>
              <a:t>Par. 29.9 </a:t>
            </a:r>
            <a:r>
              <a:rPr lang="en-US" sz="3200" dirty="0" err="1" smtClean="0"/>
              <a:t>Weefseltransplantaties</a:t>
            </a:r>
            <a:r>
              <a:rPr lang="en-US" sz="3200" dirty="0" smtClean="0"/>
              <a:t> en </a:t>
            </a:r>
            <a:br>
              <a:rPr lang="en-US" sz="3200" dirty="0" smtClean="0"/>
            </a:br>
            <a:r>
              <a:rPr lang="en-US" sz="3200" dirty="0" smtClean="0"/>
              <a:t>Par. 29.9.3 </a:t>
            </a:r>
            <a:r>
              <a:rPr lang="en-US" sz="3200" dirty="0" err="1" smtClean="0"/>
              <a:t>Orgaantransplantaties</a:t>
            </a:r>
            <a:endParaRPr lang="nl-NL" sz="3200" dirty="0"/>
          </a:p>
        </p:txBody>
      </p:sp>
      <p:sp>
        <p:nvSpPr>
          <p:cNvPr id="3" name="Tijdelijke aanduiding voor inhoud 2"/>
          <p:cNvSpPr>
            <a:spLocks noGrp="1"/>
          </p:cNvSpPr>
          <p:nvPr>
            <p:ph sz="quarter" idx="1"/>
          </p:nvPr>
        </p:nvSpPr>
        <p:spPr/>
        <p:txBody>
          <a:bodyPr>
            <a:normAutofit fontScale="70000" lnSpcReduction="20000"/>
          </a:bodyPr>
          <a:lstStyle/>
          <a:p>
            <a:endParaRPr lang="nl-NL" dirty="0" smtClean="0"/>
          </a:p>
          <a:p>
            <a:r>
              <a:rPr lang="nl-NL" sz="2900" dirty="0" smtClean="0"/>
              <a:t>Werking immuunsysteem gebaseerd op vermogen </a:t>
            </a:r>
            <a:r>
              <a:rPr lang="nl-NL" sz="2900" b="1" dirty="0" smtClean="0"/>
              <a:t>onderscheid te maken tussen eigen en vreemde cellen.</a:t>
            </a:r>
          </a:p>
          <a:p>
            <a:r>
              <a:rPr lang="nl-NL" sz="2900" dirty="0" smtClean="0"/>
              <a:t>Contact met eigen cellen leidt </a:t>
            </a:r>
            <a:r>
              <a:rPr lang="nl-NL" sz="2900" b="1" dirty="0" smtClean="0"/>
              <a:t>niet</a:t>
            </a:r>
            <a:r>
              <a:rPr lang="nl-NL" sz="2900" dirty="0" smtClean="0"/>
              <a:t> tot afweerreactie </a:t>
            </a:r>
          </a:p>
          <a:p>
            <a:r>
              <a:rPr lang="nl-NL" sz="2900" dirty="0" smtClean="0"/>
              <a:t>Contact met </a:t>
            </a:r>
            <a:r>
              <a:rPr lang="nl-NL" sz="2900" b="1" dirty="0" smtClean="0"/>
              <a:t>lichaamsvreemde</a:t>
            </a:r>
            <a:r>
              <a:rPr lang="nl-NL" sz="2900" dirty="0" smtClean="0"/>
              <a:t> zaken, zoals virussen en bacteriën, wekken </a:t>
            </a:r>
            <a:r>
              <a:rPr lang="nl-NL" sz="2900" b="1" dirty="0" smtClean="0"/>
              <a:t>immuunreactie</a:t>
            </a:r>
            <a:r>
              <a:rPr lang="nl-NL" sz="2900" dirty="0" smtClean="0"/>
              <a:t> op waardoor deze indringers onschadelijk gemaakt worden</a:t>
            </a:r>
          </a:p>
          <a:p>
            <a:r>
              <a:rPr lang="nl-NL" sz="2900" dirty="0" smtClean="0"/>
              <a:t>Een zelfde immunologische reactie is ook oorzaak dat </a:t>
            </a:r>
            <a:r>
              <a:rPr lang="nl-NL" sz="2900" b="1" dirty="0" smtClean="0"/>
              <a:t>transplantaties</a:t>
            </a:r>
            <a:r>
              <a:rPr lang="nl-NL" sz="2900" dirty="0" smtClean="0"/>
              <a:t>, uitgewisseld tussen genetisch niet-identieke individuen (dat wil zeggen andere combinaties dan eeneiige tweelingen), onherroepelijk leiden tot </a:t>
            </a:r>
            <a:r>
              <a:rPr lang="nl-NL" sz="2900" b="1" dirty="0" smtClean="0"/>
              <a:t>afstoting van de getransplanteerde weefsels</a:t>
            </a:r>
            <a:r>
              <a:rPr lang="nl-NL" sz="2900" dirty="0" smtClean="0"/>
              <a:t>: </a:t>
            </a:r>
          </a:p>
          <a:p>
            <a:r>
              <a:rPr lang="en-US" sz="2900" dirty="0" err="1" smtClean="0"/>
              <a:t>Er</a:t>
            </a:r>
            <a:r>
              <a:rPr lang="en-US" sz="2900" dirty="0" smtClean="0"/>
              <a:t> </a:t>
            </a:r>
            <a:r>
              <a:rPr lang="en-US" sz="2900" dirty="0" err="1" smtClean="0"/>
              <a:t>komt</a:t>
            </a:r>
            <a:r>
              <a:rPr lang="en-US" sz="2900" dirty="0" smtClean="0"/>
              <a:t> </a:t>
            </a:r>
            <a:r>
              <a:rPr lang="en-US" sz="2900" dirty="0" err="1" smtClean="0"/>
              <a:t>een</a:t>
            </a:r>
            <a:r>
              <a:rPr lang="en-US" sz="2900" dirty="0" smtClean="0"/>
              <a:t> </a:t>
            </a:r>
            <a:r>
              <a:rPr lang="en-US" sz="2900" dirty="0" err="1" smtClean="0"/>
              <a:t>antistof</a:t>
            </a:r>
            <a:r>
              <a:rPr lang="en-US" sz="2900" dirty="0" smtClean="0"/>
              <a:t>-antigen-</a:t>
            </a:r>
            <a:r>
              <a:rPr lang="en-US" sz="2900" dirty="0" err="1" smtClean="0"/>
              <a:t>reactie</a:t>
            </a:r>
            <a:r>
              <a:rPr lang="en-US" sz="2900" dirty="0" smtClean="0"/>
              <a:t> </a:t>
            </a:r>
            <a:r>
              <a:rPr lang="en-US" sz="2900" dirty="0" err="1" smtClean="0"/>
              <a:t>bij</a:t>
            </a:r>
            <a:r>
              <a:rPr lang="en-US" sz="2900" dirty="0" smtClean="0"/>
              <a:t> de </a:t>
            </a:r>
            <a:r>
              <a:rPr lang="en-US" sz="2900" b="1" dirty="0" smtClean="0"/>
              <a:t>ONTVANGER</a:t>
            </a:r>
            <a:endParaRPr lang="nl-NL" sz="2900" b="1" dirty="0" smtClean="0"/>
          </a:p>
          <a:p>
            <a:pPr>
              <a:buNone/>
            </a:pPr>
            <a:r>
              <a:rPr lang="nl-NL" sz="2900" dirty="0" smtClean="0"/>
              <a:t>	</a:t>
            </a:r>
            <a:r>
              <a:rPr lang="nl-NL" sz="2900" b="1" dirty="0" smtClean="0"/>
              <a:t>tenzij medicijnen</a:t>
            </a:r>
            <a:r>
              <a:rPr lang="nl-NL" sz="2900" dirty="0" smtClean="0"/>
              <a:t> worden toegediend die de </a:t>
            </a:r>
            <a:r>
              <a:rPr lang="nl-NL" sz="2900" b="1" dirty="0" smtClean="0"/>
              <a:t>afweerreactie onderdrukken</a:t>
            </a:r>
            <a:endParaRPr lang="en-US" sz="2900" b="1" dirty="0" smtClean="0"/>
          </a:p>
          <a:p>
            <a:r>
              <a:rPr lang="en-US" sz="2900" dirty="0" err="1" smtClean="0"/>
              <a:t>Probleem</a:t>
            </a:r>
            <a:r>
              <a:rPr lang="en-US" sz="2900" dirty="0" smtClean="0"/>
              <a:t>: </a:t>
            </a:r>
            <a:r>
              <a:rPr lang="en-US" sz="2900" b="1" dirty="0" smtClean="0"/>
              <a:t>je </a:t>
            </a:r>
            <a:r>
              <a:rPr lang="en-US" sz="2900" b="1" dirty="0" err="1" smtClean="0"/>
              <a:t>wordt</a:t>
            </a:r>
            <a:r>
              <a:rPr lang="en-US" sz="2900" b="1" dirty="0" smtClean="0"/>
              <a:t> </a:t>
            </a:r>
            <a:r>
              <a:rPr lang="en-US" sz="2900" b="1" dirty="0" err="1" smtClean="0"/>
              <a:t>bevattelijk</a:t>
            </a:r>
            <a:r>
              <a:rPr lang="en-US" sz="2900" b="1" dirty="0" smtClean="0"/>
              <a:t> </a:t>
            </a:r>
            <a:r>
              <a:rPr lang="en-US" sz="2900" b="1" dirty="0" err="1" smtClean="0"/>
              <a:t>voor</a:t>
            </a:r>
            <a:r>
              <a:rPr lang="en-US" sz="2900" b="1" dirty="0" smtClean="0"/>
              <a:t> </a:t>
            </a:r>
            <a:r>
              <a:rPr lang="en-US" sz="2900" dirty="0" err="1" smtClean="0"/>
              <a:t>allerlei</a:t>
            </a:r>
            <a:r>
              <a:rPr lang="en-US" sz="2900" dirty="0" smtClean="0"/>
              <a:t> </a:t>
            </a:r>
            <a:r>
              <a:rPr lang="en-US" sz="2900" dirty="0" err="1" smtClean="0"/>
              <a:t>bacteriën</a:t>
            </a:r>
            <a:r>
              <a:rPr lang="en-US" sz="2900" dirty="0" smtClean="0"/>
              <a:t>, </a:t>
            </a:r>
            <a:r>
              <a:rPr lang="en-US" sz="2900" dirty="0" err="1" smtClean="0"/>
              <a:t>virussen</a:t>
            </a:r>
            <a:r>
              <a:rPr lang="en-US" sz="2900" dirty="0" smtClean="0"/>
              <a:t> </a:t>
            </a:r>
            <a:r>
              <a:rPr lang="en-US" sz="2900" dirty="0" err="1" smtClean="0"/>
              <a:t>e.d</a:t>
            </a:r>
            <a:r>
              <a:rPr lang="en-US" sz="2900" dirty="0" smtClean="0"/>
              <a:t>.</a:t>
            </a:r>
            <a:endParaRPr lang="nl-NL" sz="2900" dirty="0" smtClean="0"/>
          </a:p>
          <a:p>
            <a:pPr>
              <a:buNone/>
            </a:pPr>
            <a:r>
              <a:rPr lang="nl-NL" sz="2900" dirty="0" smtClean="0"/>
              <a:t> </a:t>
            </a:r>
          </a:p>
          <a:p>
            <a:pPr>
              <a:buNone/>
            </a:pPr>
            <a:endParaRPr lang="nl-NL" dirty="0" smtClean="0"/>
          </a:p>
          <a:p>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274638"/>
            <a:ext cx="8229600" cy="706090"/>
          </a:xfrm>
        </p:spPr>
        <p:txBody>
          <a:bodyPr>
            <a:normAutofit fontScale="90000"/>
          </a:bodyPr>
          <a:lstStyle/>
          <a:p>
            <a:r>
              <a:rPr lang="nl-NL" sz="3200" b="1" dirty="0" smtClean="0"/>
              <a:t>Par. 29.9.1 </a:t>
            </a:r>
            <a:r>
              <a:rPr lang="en-US" sz="3200" dirty="0" smtClean="0"/>
              <a:t>ABO-</a:t>
            </a:r>
            <a:r>
              <a:rPr lang="en-US" sz="3200" dirty="0" err="1" smtClean="0"/>
              <a:t>bloedgroepen</a:t>
            </a:r>
            <a:r>
              <a:rPr lang="en-US" sz="3200" dirty="0" smtClean="0"/>
              <a:t/>
            </a:r>
            <a:br>
              <a:rPr lang="en-US" sz="3200" dirty="0" smtClean="0"/>
            </a:br>
            <a:r>
              <a:rPr lang="en-US" sz="3200" b="1" dirty="0" smtClean="0"/>
              <a:t>Par. 29.9.2 </a:t>
            </a:r>
            <a:r>
              <a:rPr lang="en-US" sz="3200" dirty="0" err="1" smtClean="0"/>
              <a:t>Resus-bloedgroepen</a:t>
            </a:r>
            <a:endParaRPr lang="nl-NL" sz="3200" b="1" dirty="0" smtClean="0"/>
          </a:p>
        </p:txBody>
      </p:sp>
      <p:sp>
        <p:nvSpPr>
          <p:cNvPr id="101379" name="Rectangle 4"/>
          <p:cNvSpPr>
            <a:spLocks noGrp="1" noChangeArrowheads="1"/>
          </p:cNvSpPr>
          <p:nvPr>
            <p:ph type="body" idx="1"/>
          </p:nvPr>
        </p:nvSpPr>
        <p:spPr/>
        <p:txBody>
          <a:bodyPr/>
          <a:lstStyle/>
          <a:p>
            <a:pPr eaLnBrk="1" hangingPunct="1"/>
            <a:r>
              <a:rPr lang="nl-NL" dirty="0" smtClean="0"/>
              <a:t>A: je hebt antigeen A in je bloed</a:t>
            </a:r>
          </a:p>
          <a:p>
            <a:pPr eaLnBrk="1" hangingPunct="1"/>
            <a:r>
              <a:rPr lang="nl-NL" dirty="0" smtClean="0"/>
              <a:t>B: je hebt antigeen B in je bloed</a:t>
            </a:r>
          </a:p>
          <a:p>
            <a:pPr eaLnBrk="1" hangingPunct="1"/>
            <a:r>
              <a:rPr lang="nl-NL" dirty="0" smtClean="0"/>
              <a:t>AB: je hebt zowel eiwit A als B in je bloed</a:t>
            </a:r>
          </a:p>
          <a:p>
            <a:pPr eaLnBrk="1" hangingPunct="1"/>
            <a:r>
              <a:rPr lang="nl-NL" dirty="0" smtClean="0"/>
              <a:t>O = nul je hebt geen van deze eiwitten in je bloed.</a:t>
            </a:r>
          </a:p>
          <a:p>
            <a:pPr eaLnBrk="1" hangingPunct="1"/>
            <a:r>
              <a:rPr lang="nl-NL" dirty="0" smtClean="0"/>
              <a:t>Deze eiwitten zitten op de celmembranen van rode bloedcellen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379">
                                            <p:bg/>
                                          </p:spTgt>
                                        </p:tgtEl>
                                        <p:attrNameLst>
                                          <p:attrName>style.visibility</p:attrName>
                                        </p:attrNameLst>
                                      </p:cBhvr>
                                      <p:to>
                                        <p:strVal val="visible"/>
                                      </p:to>
                                    </p:set>
                                    <p:anim calcmode="lin" valueType="num">
                                      <p:cBhvr additive="base">
                                        <p:cTn id="7" dur="500" fill="hold"/>
                                        <p:tgtEl>
                                          <p:spTgt spid="10137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0137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1379">
                                            <p:txEl>
                                              <p:pRg st="0" end="0"/>
                                            </p:txEl>
                                          </p:spTgt>
                                        </p:tgtEl>
                                        <p:attrNameLst>
                                          <p:attrName>style.visibility</p:attrName>
                                        </p:attrNameLst>
                                      </p:cBhvr>
                                      <p:to>
                                        <p:strVal val="visible"/>
                                      </p:to>
                                    </p:set>
                                    <p:anim calcmode="lin" valueType="num">
                                      <p:cBhvr additive="base">
                                        <p:cTn id="13" dur="500" fill="hold"/>
                                        <p:tgtEl>
                                          <p:spTgt spid="10137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13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1379">
                                            <p:txEl>
                                              <p:pRg st="1" end="1"/>
                                            </p:txEl>
                                          </p:spTgt>
                                        </p:tgtEl>
                                        <p:attrNameLst>
                                          <p:attrName>style.visibility</p:attrName>
                                        </p:attrNameLst>
                                      </p:cBhvr>
                                      <p:to>
                                        <p:strVal val="visible"/>
                                      </p:to>
                                    </p:set>
                                    <p:anim calcmode="lin" valueType="num">
                                      <p:cBhvr additive="base">
                                        <p:cTn id="19" dur="500" fill="hold"/>
                                        <p:tgtEl>
                                          <p:spTgt spid="10137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13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1379">
                                            <p:txEl>
                                              <p:pRg st="2" end="2"/>
                                            </p:txEl>
                                          </p:spTgt>
                                        </p:tgtEl>
                                        <p:attrNameLst>
                                          <p:attrName>style.visibility</p:attrName>
                                        </p:attrNameLst>
                                      </p:cBhvr>
                                      <p:to>
                                        <p:strVal val="visible"/>
                                      </p:to>
                                    </p:set>
                                    <p:anim calcmode="lin" valueType="num">
                                      <p:cBhvr additive="base">
                                        <p:cTn id="25" dur="500" fill="hold"/>
                                        <p:tgtEl>
                                          <p:spTgt spid="10137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13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1379">
                                            <p:txEl>
                                              <p:pRg st="3" end="3"/>
                                            </p:txEl>
                                          </p:spTgt>
                                        </p:tgtEl>
                                        <p:attrNameLst>
                                          <p:attrName>style.visibility</p:attrName>
                                        </p:attrNameLst>
                                      </p:cBhvr>
                                      <p:to>
                                        <p:strVal val="visible"/>
                                      </p:to>
                                    </p:set>
                                    <p:anim calcmode="lin" valueType="num">
                                      <p:cBhvr additive="base">
                                        <p:cTn id="31" dur="500" fill="hold"/>
                                        <p:tgtEl>
                                          <p:spTgt spid="10137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13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1379">
                                            <p:txEl>
                                              <p:pRg st="4" end="4"/>
                                            </p:txEl>
                                          </p:spTgt>
                                        </p:tgtEl>
                                        <p:attrNameLst>
                                          <p:attrName>style.visibility</p:attrName>
                                        </p:attrNameLst>
                                      </p:cBhvr>
                                      <p:to>
                                        <p:strVal val="visible"/>
                                      </p:to>
                                    </p:set>
                                    <p:anim calcmode="lin" valueType="num">
                                      <p:cBhvr additive="base">
                                        <p:cTn id="37" dur="500" fill="hold"/>
                                        <p:tgtEl>
                                          <p:spTgt spid="10137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13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4"/>
          <p:cNvSpPr>
            <a:spLocks noGrp="1" noChangeArrowheads="1"/>
          </p:cNvSpPr>
          <p:nvPr>
            <p:ph type="title"/>
          </p:nvPr>
        </p:nvSpPr>
        <p:spPr/>
        <p:txBody>
          <a:bodyPr/>
          <a:lstStyle/>
          <a:p>
            <a:pPr eaLnBrk="1" hangingPunct="1"/>
            <a:endParaRPr lang="nl-NL" smtClean="0"/>
          </a:p>
        </p:txBody>
      </p:sp>
      <p:pic>
        <p:nvPicPr>
          <p:cNvPr id="102403" name="Picture 4" descr="F:\DATA\4A\4A7 FOTO'S BESCHERMING\P1040797.JPG"/>
          <p:cNvPicPr>
            <a:picLocks noGrp="1" noChangeAspect="1" noChangeArrowheads="1"/>
          </p:cNvPicPr>
          <p:nvPr>
            <p:ph idx="1"/>
          </p:nvPr>
        </p:nvPicPr>
        <p:blipFill>
          <a:blip r:embed="rId2" cstate="print"/>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nl-NL" b="1" smtClean="0"/>
              <a:t>Anti-A en Anti-B</a:t>
            </a:r>
          </a:p>
        </p:txBody>
      </p:sp>
      <p:sp>
        <p:nvSpPr>
          <p:cNvPr id="104451" name="Rectangle 3"/>
          <p:cNvSpPr>
            <a:spLocks noGrp="1" noChangeArrowheads="1"/>
          </p:cNvSpPr>
          <p:nvPr>
            <p:ph type="body" idx="1"/>
          </p:nvPr>
        </p:nvSpPr>
        <p:spPr/>
        <p:txBody>
          <a:bodyPr/>
          <a:lstStyle/>
          <a:p>
            <a:pPr eaLnBrk="1" hangingPunct="1"/>
            <a:r>
              <a:rPr lang="nl-NL" smtClean="0"/>
              <a:t>Als je </a:t>
            </a:r>
            <a:r>
              <a:rPr lang="nl-NL" b="1" smtClean="0"/>
              <a:t>GÉÉN</a:t>
            </a:r>
            <a:r>
              <a:rPr lang="nl-NL" smtClean="0"/>
              <a:t> eiwit A in je bloed hebt,</a:t>
            </a:r>
          </a:p>
          <a:p>
            <a:pPr eaLnBrk="1" hangingPunct="1"/>
            <a:r>
              <a:rPr lang="nl-NL" smtClean="0"/>
              <a:t>Maak je automatisch Anti-A</a:t>
            </a:r>
          </a:p>
          <a:p>
            <a:pPr eaLnBrk="1" hangingPunct="1"/>
            <a:endParaRPr lang="nl-NL" smtClean="0"/>
          </a:p>
          <a:p>
            <a:pPr eaLnBrk="1" hangingPunct="1"/>
            <a:r>
              <a:rPr lang="nl-NL" smtClean="0"/>
              <a:t>Anti-A plus eiwit A </a:t>
            </a:r>
            <a:r>
              <a:rPr lang="nl-NL" smtClean="0">
                <a:sym typeface="Wingdings" pitchFamily="2" charset="2"/>
              </a:rPr>
              <a:t> klontering dood! </a:t>
            </a:r>
          </a:p>
          <a:p>
            <a:pPr eaLnBrk="1" hangingPunct="1"/>
            <a:endParaRPr lang="nl-NL" smtClean="0">
              <a:sym typeface="Wingdings" pitchFamily="2" charset="2"/>
            </a:endParaRPr>
          </a:p>
          <a:p>
            <a:pPr eaLnBrk="1" hangingPunct="1"/>
            <a:r>
              <a:rPr lang="nl-NL" smtClean="0"/>
              <a:t>Als je </a:t>
            </a:r>
            <a:r>
              <a:rPr lang="nl-NL" b="1" smtClean="0"/>
              <a:t>GÉÉN</a:t>
            </a:r>
            <a:r>
              <a:rPr lang="nl-NL" smtClean="0"/>
              <a:t> eiwit B in je bloed hebt,</a:t>
            </a:r>
          </a:p>
          <a:p>
            <a:pPr eaLnBrk="1" hangingPunct="1"/>
            <a:r>
              <a:rPr lang="nl-NL" smtClean="0"/>
              <a:t>Maak je automatisch Anti-B</a:t>
            </a:r>
          </a:p>
          <a:p>
            <a:pPr eaLnBrk="1" hangingPunct="1"/>
            <a:endParaRPr lang="nl-NL"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1">
                                            <p:bg/>
                                          </p:spTgt>
                                        </p:tgtEl>
                                        <p:attrNameLst>
                                          <p:attrName>style.visibility</p:attrName>
                                        </p:attrNameLst>
                                      </p:cBhvr>
                                      <p:to>
                                        <p:strVal val="visible"/>
                                      </p:to>
                                    </p:set>
                                    <p:anim calcmode="lin" valueType="num">
                                      <p:cBhvr additive="base">
                                        <p:cTn id="7" dur="500" fill="hold"/>
                                        <p:tgtEl>
                                          <p:spTgt spid="10445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4451">
                                            <p:txEl>
                                              <p:pRg st="0" end="0"/>
                                            </p:txEl>
                                          </p:spTgt>
                                        </p:tgtEl>
                                        <p:attrNameLst>
                                          <p:attrName>style.visibility</p:attrName>
                                        </p:attrNameLst>
                                      </p:cBhvr>
                                      <p:to>
                                        <p:strVal val="visible"/>
                                      </p:to>
                                    </p:set>
                                    <p:anim calcmode="lin" valueType="num">
                                      <p:cBhvr additive="base">
                                        <p:cTn id="13" dur="5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4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additive="base">
                                        <p:cTn id="19" dur="500" fill="hold"/>
                                        <p:tgtEl>
                                          <p:spTgt spid="1044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51">
                                            <p:txEl>
                                              <p:pRg st="3" end="3"/>
                                            </p:txEl>
                                          </p:spTgt>
                                        </p:tgtEl>
                                        <p:attrNameLst>
                                          <p:attrName>style.visibility</p:attrName>
                                        </p:attrNameLst>
                                      </p:cBhvr>
                                      <p:to>
                                        <p:strVal val="visible"/>
                                      </p:to>
                                    </p:set>
                                    <p:anim calcmode="lin" valueType="num">
                                      <p:cBhvr additive="base">
                                        <p:cTn id="25" dur="500" fill="hold"/>
                                        <p:tgtEl>
                                          <p:spTgt spid="1044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4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4451">
                                            <p:txEl>
                                              <p:pRg st="5" end="5"/>
                                            </p:txEl>
                                          </p:spTgt>
                                        </p:tgtEl>
                                        <p:attrNameLst>
                                          <p:attrName>style.visibility</p:attrName>
                                        </p:attrNameLst>
                                      </p:cBhvr>
                                      <p:to>
                                        <p:strVal val="visible"/>
                                      </p:to>
                                    </p:set>
                                    <p:anim calcmode="lin" valueType="num">
                                      <p:cBhvr additive="base">
                                        <p:cTn id="31" dur="500" fill="hold"/>
                                        <p:tgtEl>
                                          <p:spTgt spid="10445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4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451">
                                            <p:txEl>
                                              <p:pRg st="6" end="6"/>
                                            </p:txEl>
                                          </p:spTgt>
                                        </p:tgtEl>
                                        <p:attrNameLst>
                                          <p:attrName>style.visibility</p:attrName>
                                        </p:attrNameLst>
                                      </p:cBhvr>
                                      <p:to>
                                        <p:strVal val="visible"/>
                                      </p:to>
                                    </p:set>
                                    <p:anim calcmode="lin" valueType="num">
                                      <p:cBhvr additive="base">
                                        <p:cTn id="37" dur="500" fill="hold"/>
                                        <p:tgtEl>
                                          <p:spTgt spid="10445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445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el 1"/>
          <p:cNvSpPr>
            <a:spLocks noGrp="1"/>
          </p:cNvSpPr>
          <p:nvPr>
            <p:ph type="title"/>
          </p:nvPr>
        </p:nvSpPr>
        <p:spPr>
          <a:xfrm>
            <a:off x="0" y="0"/>
            <a:ext cx="9144000" cy="1484313"/>
          </a:xfrm>
        </p:spPr>
        <p:txBody>
          <a:bodyPr/>
          <a:lstStyle/>
          <a:p>
            <a:r>
              <a:rPr lang="nl-NL" smtClean="0"/>
              <a:t>Samenklonterend bloed</a:t>
            </a:r>
            <a:br>
              <a:rPr lang="nl-NL" smtClean="0"/>
            </a:br>
            <a:r>
              <a:rPr lang="nl-NL" sz="3600" smtClean="0"/>
              <a:t>normaal bloed                 gestold bloed</a:t>
            </a:r>
          </a:p>
        </p:txBody>
      </p:sp>
      <p:pic>
        <p:nvPicPr>
          <p:cNvPr id="106499" name="Picture 2" descr="E:\DATA\4A\4A7 FOTO'S BESCHERMING\P1040798.JPG"/>
          <p:cNvPicPr>
            <a:picLocks noGrp="1" noChangeAspect="1" noChangeArrowheads="1"/>
          </p:cNvPicPr>
          <p:nvPr>
            <p:ph idx="1"/>
          </p:nvPr>
        </p:nvPicPr>
        <p:blipFill>
          <a:blip r:embed="rId2" cstate="print"/>
          <a:srcRect/>
          <a:stretch>
            <a:fillRect/>
          </a:stretch>
        </p:blipFill>
        <p:spPr>
          <a:xfrm>
            <a:off x="0" y="1412875"/>
            <a:ext cx="9144000" cy="5445125"/>
          </a:xfr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452</Words>
  <Application>Microsoft Office PowerPoint</Application>
  <PresentationFormat>Diavoorstelling (4:3)</PresentationFormat>
  <Paragraphs>73</Paragraphs>
  <Slides>12</Slides>
  <Notes>0</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Office-thema</vt:lpstr>
      <vt:lpstr>Par. 29.7.1 Vaccineren</vt:lpstr>
      <vt:lpstr>Par. 29.7.2 Immuniteit</vt:lpstr>
      <vt:lpstr>GIFSLANGEN</vt:lpstr>
      <vt:lpstr>Par. 29.8  Toch ziek?</vt:lpstr>
      <vt:lpstr>Par. 29.9 Weefseltransplantaties en  Par. 29.9.3 Orgaantransplantaties</vt:lpstr>
      <vt:lpstr>Par. 29.9.1 ABO-bloedgroepen Par. 29.9.2 Resus-bloedgroepen</vt:lpstr>
      <vt:lpstr>Dia 7</vt:lpstr>
      <vt:lpstr>Anti-A en Anti-B</vt:lpstr>
      <vt:lpstr>Samenklonterend bloed normaal bloed                 gestold bloed</vt:lpstr>
      <vt:lpstr>Dia 10</vt:lpstr>
      <vt:lpstr>http://www.youtube.com/watch?v=KWRUb9P3UU4 BLOEDGROEPEN en RESUSFACTOR</vt:lpstr>
      <vt:lpstr>Auto-immuunziekten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29.7.1 Vaccineren</dc:title>
  <dc:creator>biobertus</dc:creator>
  <cp:lastModifiedBy>hrm</cp:lastModifiedBy>
  <cp:revision>5</cp:revision>
  <dcterms:created xsi:type="dcterms:W3CDTF">2014-12-02T21:52:41Z</dcterms:created>
  <dcterms:modified xsi:type="dcterms:W3CDTF">2014-12-03T10:48:33Z</dcterms:modified>
</cp:coreProperties>
</file>